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6" r:id="rId2"/>
  </p:sldIdLst>
  <p:sldSz cx="30275213" cy="42803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8235"/>
    <a:srgbClr val="743230"/>
    <a:srgbClr val="F8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01"/>
    <p:restoredTop sz="94760"/>
  </p:normalViewPr>
  <p:slideViewPr>
    <p:cSldViewPr snapToGrid="0">
      <p:cViewPr>
        <p:scale>
          <a:sx n="26" d="100"/>
          <a:sy n="26" d="100"/>
        </p:scale>
        <p:origin x="3048" y="144"/>
      </p:cViewPr>
      <p:guideLst/>
    </p:cSldViewPr>
  </p:slideViewPr>
  <p:notesTextViewPr>
    <p:cViewPr>
      <p:scale>
        <a:sx n="65" d="100"/>
        <a:sy n="6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4947FF-8E3C-7945-BF57-E2AB3CD084EC}" type="datetimeFigureOut">
              <a:rPr kumimoji="1" lang="zh-CN" altLang="en-US" smtClean="0"/>
              <a:t>2024/11/22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9A884-2446-F140-9918-8D9888318F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2490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38388" y="1143000"/>
            <a:ext cx="2181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9A884-2446-F140-9918-8D9888318F3F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5964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81CDF-AE6A-864F-9206-CBD012514397}" type="datetimeFigureOut">
              <a:rPr kumimoji="1" lang="zh-CN" altLang="en-US" smtClean="0"/>
              <a:t>2024/11/22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AA42E-D1C9-144A-A60C-75832ABF8BA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2712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81CDF-AE6A-864F-9206-CBD012514397}" type="datetimeFigureOut">
              <a:rPr kumimoji="1" lang="zh-CN" altLang="en-US" smtClean="0"/>
              <a:t>2024/11/22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AA42E-D1C9-144A-A60C-75832ABF8BA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8576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81CDF-AE6A-864F-9206-CBD012514397}" type="datetimeFigureOut">
              <a:rPr kumimoji="1" lang="zh-CN" altLang="en-US" smtClean="0"/>
              <a:t>2024/11/22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AA42E-D1C9-144A-A60C-75832ABF8BA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6793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81CDF-AE6A-864F-9206-CBD012514397}" type="datetimeFigureOut">
              <a:rPr kumimoji="1" lang="zh-CN" altLang="en-US" smtClean="0"/>
              <a:t>2024/11/22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AA42E-D1C9-144A-A60C-75832ABF8BA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268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81CDF-AE6A-864F-9206-CBD012514397}" type="datetimeFigureOut">
              <a:rPr kumimoji="1" lang="zh-CN" altLang="en-US" smtClean="0"/>
              <a:t>2024/11/22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AA42E-D1C9-144A-A60C-75832ABF8BA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2383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81CDF-AE6A-864F-9206-CBD012514397}" type="datetimeFigureOut">
              <a:rPr kumimoji="1" lang="zh-CN" altLang="en-US" smtClean="0"/>
              <a:t>2024/11/22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AA42E-D1C9-144A-A60C-75832ABF8BA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8077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81CDF-AE6A-864F-9206-CBD012514397}" type="datetimeFigureOut">
              <a:rPr kumimoji="1" lang="zh-CN" altLang="en-US" smtClean="0"/>
              <a:t>2024/11/22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AA42E-D1C9-144A-A60C-75832ABF8BA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364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81CDF-AE6A-864F-9206-CBD012514397}" type="datetimeFigureOut">
              <a:rPr kumimoji="1" lang="zh-CN" altLang="en-US" smtClean="0"/>
              <a:t>2024/11/22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AA42E-D1C9-144A-A60C-75832ABF8BA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1479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81CDF-AE6A-864F-9206-CBD012514397}" type="datetimeFigureOut">
              <a:rPr kumimoji="1" lang="zh-CN" altLang="en-US" smtClean="0"/>
              <a:t>2024/11/22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AA42E-D1C9-144A-A60C-75832ABF8BA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2420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81CDF-AE6A-864F-9206-CBD012514397}" type="datetimeFigureOut">
              <a:rPr kumimoji="1" lang="zh-CN" altLang="en-US" smtClean="0"/>
              <a:t>2024/11/22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AA42E-D1C9-144A-A60C-75832ABF8BA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6421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81CDF-AE6A-864F-9206-CBD012514397}" type="datetimeFigureOut">
              <a:rPr kumimoji="1" lang="zh-CN" altLang="en-US" smtClean="0"/>
              <a:t>2024/11/22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AA42E-D1C9-144A-A60C-75832ABF8BA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5412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81CDF-AE6A-864F-9206-CBD012514397}" type="datetimeFigureOut">
              <a:rPr kumimoji="1" lang="zh-CN" altLang="en-US" smtClean="0"/>
              <a:t>2024/11/22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9AA42E-D1C9-144A-A60C-75832ABF8BA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948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kumimoji="1"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kumimoji="1"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kumimoji="1"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kumimoji="1"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>
            <a:extLst>
              <a:ext uri="{FF2B5EF4-FFF2-40B4-BE49-F238E27FC236}">
                <a16:creationId xmlns:a16="http://schemas.microsoft.com/office/drawing/2014/main" id="{57EE5716-0C61-CB78-98B1-546A2BE49A89}"/>
              </a:ext>
            </a:extLst>
          </p:cNvPr>
          <p:cNvSpPr/>
          <p:nvPr/>
        </p:nvSpPr>
        <p:spPr>
          <a:xfrm>
            <a:off x="1329629" y="27756763"/>
            <a:ext cx="23688355" cy="12630929"/>
          </a:xfrm>
          <a:prstGeom prst="roundRect">
            <a:avLst>
              <a:gd name="adj" fmla="val 2730"/>
            </a:avLst>
          </a:prstGeom>
          <a:solidFill>
            <a:schemeClr val="bg1"/>
          </a:solidFill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56479" rtlCol="0" anchor="t" anchorCtr="0"/>
          <a:lstStyle/>
          <a:p>
            <a:pPr algn="ctr"/>
            <a:endParaRPr kumimoji="1" lang="en-US" altLang="zh-CN" sz="3537" dirty="0">
              <a:solidFill>
                <a:schemeClr val="tx1"/>
              </a:solidFill>
            </a:endParaRPr>
          </a:p>
          <a:p>
            <a:pPr algn="ctr"/>
            <a:endParaRPr kumimoji="1" lang="en-US" altLang="zh-CN" sz="3890" b="1" dirty="0">
              <a:solidFill>
                <a:schemeClr val="tx1"/>
              </a:solidFill>
            </a:endParaRPr>
          </a:p>
          <a:p>
            <a:pPr algn="ctr"/>
            <a:endParaRPr kumimoji="1" lang="en-US" altLang="zh-CN" sz="3890" b="1" dirty="0">
              <a:solidFill>
                <a:schemeClr val="tx1"/>
              </a:solidFill>
            </a:endParaRPr>
          </a:p>
          <a:p>
            <a:pPr algn="ctr"/>
            <a:endParaRPr kumimoji="1" lang="en-US" altLang="zh-CN" sz="3890" b="1" dirty="0">
              <a:solidFill>
                <a:schemeClr val="tx1"/>
              </a:solidFill>
            </a:endParaRPr>
          </a:p>
          <a:p>
            <a:pPr algn="ctr"/>
            <a:endParaRPr kumimoji="1" lang="en-US" altLang="zh-CN" sz="3890" b="1" dirty="0">
              <a:solidFill>
                <a:schemeClr val="tx1"/>
              </a:solidFill>
            </a:endParaRPr>
          </a:p>
          <a:p>
            <a:pPr algn="ctr"/>
            <a:endParaRPr kumimoji="1" lang="en-US" altLang="zh-CN" sz="3890" b="1" dirty="0">
              <a:solidFill>
                <a:schemeClr val="tx1"/>
              </a:solidFill>
            </a:endParaRPr>
          </a:p>
          <a:p>
            <a:pPr algn="ctr"/>
            <a:endParaRPr kumimoji="1" lang="en-US" altLang="zh-CN" sz="3890" b="1" dirty="0">
              <a:solidFill>
                <a:schemeClr val="tx1"/>
              </a:solidFill>
            </a:endParaRPr>
          </a:p>
          <a:p>
            <a:pPr algn="ctr"/>
            <a:endParaRPr kumimoji="1" lang="en-US" altLang="zh-CN" sz="3890" b="1" dirty="0">
              <a:solidFill>
                <a:schemeClr val="tx1"/>
              </a:solidFill>
            </a:endParaRPr>
          </a:p>
          <a:p>
            <a:pPr algn="ctr"/>
            <a:endParaRPr kumimoji="1" lang="en-US" altLang="zh-CN" sz="2546" b="1" dirty="0">
              <a:solidFill>
                <a:schemeClr val="tx1"/>
              </a:solidFill>
            </a:endParaRPr>
          </a:p>
          <a:p>
            <a:pPr algn="ctr"/>
            <a:endParaRPr kumimoji="1" lang="en-US" altLang="zh-CN" sz="3183" b="1" dirty="0">
              <a:solidFill>
                <a:schemeClr val="tx1"/>
              </a:solidFill>
            </a:endParaRPr>
          </a:p>
          <a:p>
            <a:pPr algn="ctr"/>
            <a:endParaRPr kumimoji="1" lang="en-US" altLang="zh-CN" sz="3890" b="1" dirty="0">
              <a:solidFill>
                <a:schemeClr val="tx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1741291-C99C-B0A8-6BB1-C58DB38D4FCD}"/>
              </a:ext>
            </a:extLst>
          </p:cNvPr>
          <p:cNvSpPr txBox="1"/>
          <p:nvPr/>
        </p:nvSpPr>
        <p:spPr>
          <a:xfrm>
            <a:off x="20480671" y="14352358"/>
            <a:ext cx="9421053" cy="854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951" b="1" dirty="0"/>
              <a:t>Results &amp; Takeaways</a:t>
            </a:r>
            <a:endParaRPr kumimoji="1" lang="zh-CN" altLang="en-US" sz="4951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A4CD133-B667-340D-66A7-9373AA575DBE}"/>
              </a:ext>
            </a:extLst>
          </p:cNvPr>
          <p:cNvSpPr txBox="1"/>
          <p:nvPr/>
        </p:nvSpPr>
        <p:spPr>
          <a:xfrm>
            <a:off x="5194329" y="498911"/>
            <a:ext cx="18104368" cy="2007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224" b="1" dirty="0"/>
              <a:t>LMM-driven Semantic Text-Image Coding for </a:t>
            </a:r>
          </a:p>
          <a:p>
            <a:pPr algn="ctr"/>
            <a:r>
              <a:rPr kumimoji="1" lang="en-US" altLang="zh-CN" sz="6224" b="1" dirty="0"/>
              <a:t>Ultra-low Bitrate Learned Image Compression</a:t>
            </a:r>
            <a:endParaRPr kumimoji="1" lang="zh-CN" altLang="en-US" sz="6224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0BBD1E-9F6E-F8D6-09E8-F441F691729C}"/>
              </a:ext>
            </a:extLst>
          </p:cNvPr>
          <p:cNvSpPr txBox="1"/>
          <p:nvPr/>
        </p:nvSpPr>
        <p:spPr>
          <a:xfrm>
            <a:off x="246614" y="2597690"/>
            <a:ext cx="28888502" cy="1834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244" b="1" dirty="0"/>
              <a:t>Shimon Murai, Heming Sun, Jiro Katto</a:t>
            </a:r>
          </a:p>
          <a:p>
            <a:pPr algn="ctr"/>
            <a:r>
              <a:rPr lang="en-US" altLang="zh-CN" sz="3537" dirty="0"/>
              <a:t>Department of Computer Science and Communications Engineering, Waseda University, Tokyo, Japan</a:t>
            </a:r>
          </a:p>
          <a:p>
            <a:pPr algn="ctr"/>
            <a:r>
              <a:rPr kumimoji="1" lang="en-US" altLang="zh-CN" sz="3537" dirty="0"/>
              <a:t>Faculty of Engineering, Yokohama National University, Kanagawa, Japan</a:t>
            </a:r>
            <a:endParaRPr kumimoji="1" lang="zh-CN" altLang="en-US" sz="3537" dirty="0"/>
          </a:p>
        </p:txBody>
      </p:sp>
      <p:pic>
        <p:nvPicPr>
          <p:cNvPr id="1026" name="Picture 2" descr="早稲田大学 理工学術院">
            <a:extLst>
              <a:ext uri="{FF2B5EF4-FFF2-40B4-BE49-F238E27FC236}">
                <a16:creationId xmlns:a16="http://schemas.microsoft.com/office/drawing/2014/main" id="{28CBFB6D-861E-DC22-32C1-91C9155DD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48" y="527108"/>
            <a:ext cx="4851169" cy="242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5C51E023-312D-0FCA-5A89-2E1E0FF9339D}"/>
              </a:ext>
            </a:extLst>
          </p:cNvPr>
          <p:cNvGrpSpPr/>
          <p:nvPr/>
        </p:nvGrpSpPr>
        <p:grpSpPr>
          <a:xfrm>
            <a:off x="1329629" y="16757721"/>
            <a:ext cx="28163097" cy="10644092"/>
            <a:chOff x="980281" y="5601869"/>
            <a:chExt cx="12827000" cy="10537304"/>
          </a:xfrm>
        </p:grpSpPr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4ECAEC0B-688A-7A1C-5E45-35F8D5A51820}"/>
                </a:ext>
              </a:extLst>
            </p:cNvPr>
            <p:cNvSpPr/>
            <p:nvPr/>
          </p:nvSpPr>
          <p:spPr>
            <a:xfrm>
              <a:off x="980281" y="5601869"/>
              <a:ext cx="12827000" cy="10537304"/>
            </a:xfrm>
            <a:prstGeom prst="roundRect">
              <a:avLst>
                <a:gd name="adj" fmla="val 2730"/>
              </a:avLst>
            </a:prstGeom>
            <a:solidFill>
              <a:schemeClr val="bg1"/>
            </a:solidFill>
            <a:ln w="635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56479" rtlCol="0" anchor="t" anchorCtr="0"/>
            <a:lstStyle/>
            <a:p>
              <a:pPr marL="28071"/>
              <a:br>
                <a:rPr kumimoji="1" lang="en-US" altLang="zh-CN" sz="4800" dirty="0">
                  <a:solidFill>
                    <a:schemeClr val="tx1"/>
                  </a:solidFill>
                </a:rPr>
              </a:br>
              <a:endParaRPr kumimoji="1" lang="en-US" altLang="zh-CN" sz="4800" dirty="0">
                <a:solidFill>
                  <a:schemeClr val="tx1"/>
                </a:solidFill>
              </a:endParaRPr>
            </a:p>
            <a:p>
              <a:pPr marL="914400" lvl="3" indent="-429129"/>
              <a:r>
                <a:rPr kumimoji="1" lang="en-US" altLang="zh-CN" sz="5400" dirty="0">
                  <a:solidFill>
                    <a:schemeClr val="tx1"/>
                  </a:solidFill>
                </a:rPr>
                <a:t>- We generate text caption, and compress it into bitstream </a:t>
              </a:r>
              <a:r>
                <a:rPr kumimoji="1" lang="en-US" altLang="zh-CN" sz="5400" b="1" dirty="0">
                  <a:solidFill>
                    <a:schemeClr val="tx1"/>
                  </a:solidFill>
                </a:rPr>
                <a:t>with one large multimodal model</a:t>
              </a:r>
            </a:p>
            <a:p>
              <a:pPr marL="914400" lvl="3" indent="-429129"/>
              <a:r>
                <a:rPr kumimoji="1" lang="en-US" altLang="zh-CN" sz="5400" dirty="0">
                  <a:solidFill>
                    <a:schemeClr val="tx1"/>
                  </a:solidFill>
                </a:rPr>
                <a:t>- Input images are fed to fine-tuned </a:t>
              </a:r>
              <a:r>
                <a:rPr kumimoji="1" lang="en-US" altLang="zh-CN" sz="5400" b="1" dirty="0">
                  <a:solidFill>
                    <a:schemeClr val="tx1"/>
                  </a:solidFill>
                </a:rPr>
                <a:t>low-bitrate image compressor</a:t>
              </a:r>
            </a:p>
            <a:p>
              <a:pPr marL="914400" lvl="3" indent="-429129"/>
              <a:r>
                <a:rPr kumimoji="1" lang="en-US" altLang="zh-CN" sz="5400" dirty="0">
                  <a:solidFill>
                    <a:schemeClr val="tx1"/>
                  </a:solidFill>
                </a:rPr>
                <a:t>- Output (distorted) images are then refined with </a:t>
              </a:r>
              <a:r>
                <a:rPr kumimoji="1" lang="en-US" altLang="zh-CN" sz="5400" b="1" dirty="0">
                  <a:solidFill>
                    <a:schemeClr val="tx1"/>
                  </a:solidFill>
                </a:rPr>
                <a:t>generative model</a:t>
              </a:r>
              <a:r>
                <a:rPr kumimoji="1" lang="en-US" altLang="zh-CN" sz="5400" dirty="0">
                  <a:solidFill>
                    <a:schemeClr val="tx1"/>
                  </a:solidFill>
                </a:rPr>
                <a:t> conditioned with the caption</a:t>
              </a:r>
            </a:p>
            <a:p>
              <a:pPr marL="0" lvl="1" indent="-429129"/>
              <a:endParaRPr kumimoji="1" lang="en-US" altLang="zh-CN" sz="5400" dirty="0">
                <a:solidFill>
                  <a:schemeClr val="tx1"/>
                </a:solidFill>
              </a:endParaRPr>
            </a:p>
            <a:p>
              <a:pPr marL="1171071" lvl="3" indent="-685800">
                <a:buFontTx/>
                <a:buChar char="-"/>
              </a:pPr>
              <a:r>
                <a:rPr kumimoji="1" lang="en-US" altLang="zh-CN" sz="5400" dirty="0">
                  <a:solidFill>
                    <a:schemeClr val="tx1"/>
                  </a:solidFill>
                </a:rPr>
                <a:t>Our contributions are:</a:t>
              </a:r>
            </a:p>
            <a:p>
              <a:pPr marL="2085471" lvl="5" indent="-685800">
                <a:buFontTx/>
                <a:buChar char="-"/>
              </a:pPr>
              <a:r>
                <a:rPr kumimoji="1" lang="en-US" altLang="zh-CN" sz="5400" dirty="0">
                  <a:solidFill>
                    <a:schemeClr val="tx1"/>
                  </a:solidFill>
                </a:rPr>
                <a:t>We show that </a:t>
              </a:r>
              <a:r>
                <a:rPr kumimoji="1" lang="en-US" altLang="zh-CN" sz="5400" b="1" dirty="0">
                  <a:solidFill>
                    <a:schemeClr val="tx1"/>
                  </a:solidFill>
                </a:rPr>
                <a:t>captioning and its</a:t>
              </a:r>
              <a:br>
                <a:rPr kumimoji="1" lang="en-US" altLang="zh-CN" sz="5400" b="1" dirty="0">
                  <a:solidFill>
                    <a:schemeClr val="tx1"/>
                  </a:solidFill>
                </a:rPr>
              </a:br>
              <a:r>
                <a:rPr kumimoji="1" lang="en-US" altLang="zh-CN" sz="5400" b="1" dirty="0">
                  <a:solidFill>
                    <a:schemeClr val="tx1"/>
                  </a:solidFill>
                </a:rPr>
                <a:t>compression </a:t>
              </a:r>
              <a:r>
                <a:rPr kumimoji="1" lang="en-US" altLang="zh-CN" sz="5400" dirty="0">
                  <a:solidFill>
                    <a:schemeClr val="tx1"/>
                  </a:solidFill>
                </a:rPr>
                <a:t>can be done in </a:t>
              </a:r>
              <a:r>
                <a:rPr kumimoji="1" lang="en-US" altLang="zh-CN" sz="5400" b="1" dirty="0">
                  <a:solidFill>
                    <a:schemeClr val="tx1"/>
                  </a:solidFill>
                </a:rPr>
                <a:t>one LMM</a:t>
              </a:r>
            </a:p>
            <a:p>
              <a:pPr marL="2085471" lvl="5" indent="-685800">
                <a:buFontTx/>
                <a:buChar char="-"/>
              </a:pPr>
              <a:r>
                <a:rPr kumimoji="1" lang="en-US" altLang="zh-CN" sz="5400" dirty="0">
                  <a:solidFill>
                    <a:schemeClr val="tx1"/>
                  </a:solidFill>
                </a:rPr>
                <a:t>Developed efficient fine-tune methods</a:t>
              </a:r>
              <a:br>
                <a:rPr kumimoji="1" lang="en-US" altLang="zh-CN" sz="5400" dirty="0">
                  <a:solidFill>
                    <a:schemeClr val="tx1"/>
                  </a:solidFill>
                </a:rPr>
              </a:br>
              <a:r>
                <a:rPr kumimoji="1" lang="en-US" altLang="zh-CN" sz="5400" dirty="0">
                  <a:solidFill>
                    <a:schemeClr val="tx1"/>
                  </a:solidFill>
                </a:rPr>
                <a:t>with </a:t>
              </a:r>
              <a:r>
                <a:rPr kumimoji="1" lang="en-US" altLang="zh-CN" sz="5400" b="1" dirty="0">
                  <a:solidFill>
                    <a:schemeClr val="tx1"/>
                  </a:solidFill>
                </a:rPr>
                <a:t>perceptual and semantic loss</a:t>
              </a:r>
            </a:p>
            <a:p>
              <a:pPr marL="1171071" lvl="3" indent="-685800">
                <a:buFontTx/>
                <a:buChar char="-"/>
              </a:pPr>
              <a:endParaRPr kumimoji="1" lang="en-US" altLang="zh-CN" sz="4800" dirty="0">
                <a:solidFill>
                  <a:schemeClr val="tx1"/>
                </a:solidFill>
              </a:endParaRPr>
            </a:p>
            <a:p>
              <a:pPr marL="1171071" lvl="3" indent="-685800">
                <a:buFontTx/>
                <a:buChar char="-"/>
              </a:pPr>
              <a:endParaRPr kumimoji="1" lang="en-US" altLang="zh-CN" sz="4800" dirty="0">
                <a:solidFill>
                  <a:schemeClr val="tx1"/>
                </a:solidFill>
              </a:endParaRPr>
            </a:p>
            <a:p>
              <a:pPr marL="28071" lvl="2" algn="ctr"/>
              <a:endParaRPr kumimoji="1" lang="en-US" altLang="zh-CN" sz="4800" dirty="0">
                <a:solidFill>
                  <a:schemeClr val="tx1"/>
                </a:solidFill>
              </a:endParaRPr>
            </a:p>
            <a:p>
              <a:pPr marL="485271" lvl="3" algn="ctr"/>
              <a:endParaRPr kumimoji="1" lang="en-US" altLang="zh-CN" sz="5400" dirty="0">
                <a:solidFill>
                  <a:schemeClr val="tx1"/>
                </a:solidFill>
              </a:endParaRPr>
            </a:p>
            <a:p>
              <a:pPr marL="1171071" lvl="3" indent="-685800">
                <a:buFontTx/>
                <a:buChar char="-"/>
              </a:pPr>
              <a:r>
                <a:rPr kumimoji="1" lang="en-US" altLang="zh-CN" sz="5400" dirty="0">
                  <a:solidFill>
                    <a:schemeClr val="tx1"/>
                  </a:solidFill>
                </a:rPr>
                <a:t>Our model </a:t>
              </a:r>
              <a:r>
                <a:rPr kumimoji="1" lang="en-US" altLang="zh-CN" sz="5400" b="1" dirty="0">
                  <a:solidFill>
                    <a:schemeClr val="tx1"/>
                  </a:solidFill>
                </a:rPr>
                <a:t>achieves more than 65% text compression ratio </a:t>
              </a:r>
              <a:r>
                <a:rPr kumimoji="1" lang="en-US" altLang="zh-CN" sz="5400" dirty="0">
                  <a:solidFill>
                    <a:schemeClr val="tx1"/>
                  </a:solidFill>
                </a:rPr>
                <a:t>and </a:t>
              </a:r>
              <a:br>
                <a:rPr kumimoji="1" lang="en-US" altLang="zh-CN" sz="5400" dirty="0">
                  <a:solidFill>
                    <a:schemeClr val="tx1"/>
                  </a:solidFill>
                </a:rPr>
              </a:br>
              <a:r>
                <a:rPr kumimoji="1" lang="en-US" altLang="zh-CN" sz="5400" dirty="0">
                  <a:solidFill>
                    <a:schemeClr val="tx1"/>
                  </a:solidFill>
                </a:rPr>
                <a:t>more than </a:t>
              </a:r>
              <a:r>
                <a:rPr kumimoji="1" lang="en-US" altLang="zh-CN" sz="5400" b="1" dirty="0">
                  <a:solidFill>
                    <a:schemeClr val="tx1"/>
                  </a:solidFill>
                </a:rPr>
                <a:t>40% bitrate saving </a:t>
              </a:r>
              <a:r>
                <a:rPr kumimoji="1" lang="en-US" altLang="zh-CN" sz="5400" dirty="0">
                  <a:solidFill>
                    <a:schemeClr val="tx1"/>
                  </a:solidFill>
                </a:rPr>
                <a:t>than existing methods (in LPIPS BD rate)</a:t>
              </a:r>
            </a:p>
            <a:p>
              <a:pPr marL="485271" lvl="3"/>
              <a:r>
                <a:rPr kumimoji="1" lang="en-US" altLang="zh-CN" sz="5400" dirty="0">
                  <a:solidFill>
                    <a:schemeClr val="tx1"/>
                  </a:solidFill>
                </a:rPr>
                <a:t>-   Example images show our methods eliminate color distortion under </a:t>
              </a:r>
              <a:br>
                <a:rPr kumimoji="1" lang="en-US" altLang="zh-CN" sz="5400" dirty="0">
                  <a:solidFill>
                    <a:schemeClr val="tx1"/>
                  </a:solidFill>
                </a:rPr>
              </a:br>
              <a:r>
                <a:rPr kumimoji="1" lang="en-US" altLang="zh-CN" sz="5400" dirty="0">
                  <a:solidFill>
                    <a:schemeClr val="tx1"/>
                  </a:solidFill>
                </a:rPr>
                <a:t>   ultra low-bitrate (0.053 </a:t>
              </a:r>
              <a:r>
                <a:rPr kumimoji="1" lang="en-US" altLang="zh-CN" sz="5400" dirty="0" err="1">
                  <a:solidFill>
                    <a:schemeClr val="tx1"/>
                  </a:solidFill>
                </a:rPr>
                <a:t>bpp</a:t>
              </a:r>
              <a:r>
                <a:rPr kumimoji="1" lang="en-US" altLang="zh-CN" sz="5400" dirty="0">
                  <a:solidFill>
                    <a:schemeClr val="tx1"/>
                  </a:solidFill>
                </a:rPr>
                <a:t>!) </a:t>
              </a:r>
            </a:p>
            <a:p>
              <a:pPr marL="28071" lvl="2"/>
              <a:endParaRPr kumimoji="1" lang="en-US" altLang="zh-CN" sz="4800" dirty="0">
                <a:solidFill>
                  <a:schemeClr val="tx1"/>
                </a:solidFill>
              </a:endParaRPr>
            </a:p>
            <a:p>
              <a:pPr marL="28071" lvl="2" algn="ctr"/>
              <a:endParaRPr kumimoji="1" lang="en-US" altLang="zh-CN" sz="4800" dirty="0">
                <a:solidFill>
                  <a:schemeClr val="tx1"/>
                </a:solidFill>
              </a:endParaRPr>
            </a:p>
            <a:p>
              <a:pPr marL="28071" lvl="2" algn="ctr"/>
              <a:endParaRPr kumimoji="1" lang="en-US" altLang="zh-CN" sz="4800" dirty="0">
                <a:solidFill>
                  <a:schemeClr val="tx1"/>
                </a:solidFill>
              </a:endParaRPr>
            </a:p>
            <a:p>
              <a:pPr marL="28071" lvl="2" algn="ctr"/>
              <a:endParaRPr kumimoji="1" lang="en-US" altLang="zh-CN" sz="4800" dirty="0">
                <a:solidFill>
                  <a:schemeClr val="tx1"/>
                </a:solidFill>
              </a:endParaRPr>
            </a:p>
            <a:p>
              <a:pPr marL="28071" lvl="2" algn="ctr"/>
              <a:endParaRPr kumimoji="1" lang="en-US" altLang="zh-CN" sz="4800" dirty="0">
                <a:solidFill>
                  <a:schemeClr val="tx1"/>
                </a:solidFill>
              </a:endParaRPr>
            </a:p>
            <a:p>
              <a:pPr marL="28071" lvl="2" algn="ctr"/>
              <a:endParaRPr kumimoji="1" lang="en-US" altLang="zh-CN" sz="4800" dirty="0">
                <a:solidFill>
                  <a:schemeClr val="tx1"/>
                </a:solidFill>
              </a:endParaRPr>
            </a:p>
            <a:p>
              <a:pPr marL="28071" lvl="2"/>
              <a:endParaRPr kumimoji="1" lang="en-US" altLang="zh-CN" sz="4800" dirty="0">
                <a:solidFill>
                  <a:schemeClr val="tx1"/>
                </a:solidFill>
              </a:endParaRPr>
            </a:p>
            <a:p>
              <a:pPr marL="28071">
                <a:buFont typeface="Arial" panose="020B0604020202020204" pitchFamily="34" charset="0"/>
                <a:buChar char="•"/>
              </a:pPr>
              <a:endParaRPr kumimoji="1" lang="en-US" altLang="zh-CN" sz="480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直线箭头连接符 26">
              <a:extLst>
                <a:ext uri="{FF2B5EF4-FFF2-40B4-BE49-F238E27FC236}">
                  <a16:creationId xmlns:a16="http://schemas.microsoft.com/office/drawing/2014/main" id="{18F5A435-10C2-0110-FE42-27FEB5C6CBB6}"/>
                </a:ext>
              </a:extLst>
            </p:cNvPr>
            <p:cNvCxnSpPr>
              <a:cxnSpLocks/>
            </p:cNvCxnSpPr>
            <p:nvPr/>
          </p:nvCxnSpPr>
          <p:spPr>
            <a:xfrm>
              <a:off x="2128439" y="6855763"/>
              <a:ext cx="10530681" cy="0"/>
            </a:xfrm>
            <a:prstGeom prst="straightConnector1">
              <a:avLst/>
            </a:prstGeom>
            <a:ln w="1270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0FBD51EB-F1BC-CE30-61A8-6A0048C195B8}"/>
              </a:ext>
            </a:extLst>
          </p:cNvPr>
          <p:cNvSpPr txBox="1"/>
          <p:nvPr/>
        </p:nvSpPr>
        <p:spPr>
          <a:xfrm>
            <a:off x="11246179" y="14330711"/>
            <a:ext cx="8000674" cy="8542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951" b="1" dirty="0"/>
              <a:t>Methodology</a:t>
            </a:r>
            <a:endParaRPr kumimoji="1" lang="zh-CN" altLang="en-US" sz="4951" b="1" dirty="0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43E5A06D-A3B7-FE17-883B-7C761F914ED4}"/>
              </a:ext>
            </a:extLst>
          </p:cNvPr>
          <p:cNvCxnSpPr>
            <a:cxnSpLocks/>
          </p:cNvCxnSpPr>
          <p:nvPr/>
        </p:nvCxnSpPr>
        <p:spPr>
          <a:xfrm>
            <a:off x="21190860" y="15111387"/>
            <a:ext cx="8000674" cy="0"/>
          </a:xfrm>
          <a:prstGeom prst="straightConnector1">
            <a:avLst/>
          </a:prstGeom>
          <a:ln w="1270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988EA4B9-35EB-A731-DE6D-A1D890F3DA1D}"/>
              </a:ext>
            </a:extLst>
          </p:cNvPr>
          <p:cNvGrpSpPr/>
          <p:nvPr/>
        </p:nvGrpSpPr>
        <p:grpSpPr>
          <a:xfrm>
            <a:off x="1329629" y="4424056"/>
            <a:ext cx="28163097" cy="12015683"/>
            <a:chOff x="-12454436" y="5512008"/>
            <a:chExt cx="12827000" cy="19614798"/>
          </a:xfrm>
        </p:grpSpPr>
        <p:sp>
          <p:nvSpPr>
            <p:cNvPr id="17" name="圆角矩形 16">
              <a:extLst>
                <a:ext uri="{FF2B5EF4-FFF2-40B4-BE49-F238E27FC236}">
                  <a16:creationId xmlns:a16="http://schemas.microsoft.com/office/drawing/2014/main" id="{B12EBF57-F3EE-E16E-000A-AA088856171C}"/>
                </a:ext>
              </a:extLst>
            </p:cNvPr>
            <p:cNvSpPr/>
            <p:nvPr/>
          </p:nvSpPr>
          <p:spPr>
            <a:xfrm>
              <a:off x="-12454436" y="5512008"/>
              <a:ext cx="12827000" cy="19614798"/>
            </a:xfrm>
            <a:prstGeom prst="roundRect">
              <a:avLst>
                <a:gd name="adj" fmla="val 2730"/>
              </a:avLst>
            </a:prstGeom>
            <a:solidFill>
              <a:schemeClr val="bg1"/>
            </a:solidFill>
            <a:ln w="635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56479" rtlCol="0" anchor="t" anchorCtr="0"/>
            <a:lstStyle/>
            <a:p>
              <a:pPr marL="28071" lvl="1"/>
              <a:endParaRPr kumimoji="1" lang="en-US" altLang="zh-CN" sz="3537" dirty="0">
                <a:solidFill>
                  <a:schemeClr val="tx1"/>
                </a:solidFill>
              </a:endParaRPr>
            </a:p>
            <a:p>
              <a:pPr marL="323378" lvl="2"/>
              <a:r>
                <a:rPr kumimoji="1" lang="en-US" altLang="zh-CN" sz="5400" b="1" dirty="0">
                  <a:solidFill>
                    <a:schemeClr val="tx1"/>
                  </a:solidFill>
                </a:rPr>
                <a:t>- Learned Image Compression </a:t>
              </a:r>
              <a:r>
                <a:rPr kumimoji="1" lang="en-US" altLang="zh-CN" sz="5400" dirty="0">
                  <a:solidFill>
                    <a:schemeClr val="tx1"/>
                  </a:solidFill>
                </a:rPr>
                <a:t>is</a:t>
              </a:r>
              <a:r>
                <a:rPr kumimoji="1" lang="ja-JP" altLang="en-US" sz="5400" dirty="0">
                  <a:solidFill>
                    <a:schemeClr val="tx1"/>
                  </a:solidFill>
                </a:rPr>
                <a:t> </a:t>
              </a:r>
              <a:r>
                <a:rPr kumimoji="1" lang="en-US" altLang="ja-JP" sz="5400" dirty="0">
                  <a:solidFill>
                    <a:schemeClr val="tx1"/>
                  </a:solidFill>
                </a:rPr>
                <a:t>a</a:t>
              </a:r>
              <a:r>
                <a:rPr kumimoji="1" lang="en-US" altLang="zh-CN" sz="5400" dirty="0">
                  <a:solidFill>
                    <a:schemeClr val="tx1"/>
                  </a:solidFill>
                </a:rPr>
                <a:t> technique to design neural network-based non-linear transform and entropy model to compress images</a:t>
              </a:r>
            </a:p>
            <a:p>
              <a:pPr marL="1009178" lvl="2" indent="-685800">
                <a:buFontTx/>
                <a:buChar char="-"/>
              </a:pPr>
              <a:r>
                <a:rPr kumimoji="1" lang="en-US" altLang="zh-CN" sz="5400" dirty="0">
                  <a:solidFill>
                    <a:schemeClr val="tx1"/>
                  </a:solidFill>
                </a:rPr>
                <a:t>Its sub-domain, </a:t>
              </a:r>
              <a:r>
                <a:rPr kumimoji="1" lang="en-US" altLang="zh-CN" sz="5400" b="1" dirty="0">
                  <a:solidFill>
                    <a:schemeClr val="tx1"/>
                  </a:solidFill>
                </a:rPr>
                <a:t>ultra low-bitrate compression </a:t>
              </a:r>
              <a:r>
                <a:rPr kumimoji="1" lang="en-US" altLang="zh-CN" sz="5400" dirty="0">
                  <a:solidFill>
                    <a:schemeClr val="tx1"/>
                  </a:solidFill>
                </a:rPr>
                <a:t>model, targets to less than </a:t>
              </a:r>
              <a:r>
                <a:rPr kumimoji="1" lang="en-US" altLang="zh-CN" sz="5400" b="1" dirty="0">
                  <a:solidFill>
                    <a:schemeClr val="tx1"/>
                  </a:solidFill>
                </a:rPr>
                <a:t>0.1 </a:t>
              </a:r>
              <a:r>
                <a:rPr kumimoji="1" lang="en-US" altLang="zh-CN" sz="5400" b="1" dirty="0" err="1">
                  <a:solidFill>
                    <a:schemeClr val="tx1"/>
                  </a:solidFill>
                </a:rPr>
                <a:t>bpp</a:t>
              </a:r>
              <a:r>
                <a:rPr kumimoji="1" lang="en-US" altLang="zh-CN" sz="5400" b="1" dirty="0">
                  <a:solidFill>
                    <a:schemeClr val="tx1"/>
                  </a:solidFill>
                </a:rPr>
                <a:t> </a:t>
              </a:r>
              <a:r>
                <a:rPr kumimoji="1" lang="en-US" altLang="zh-CN" sz="5400" dirty="0">
                  <a:solidFill>
                    <a:schemeClr val="tx1"/>
                  </a:solidFill>
                </a:rPr>
                <a:t>while keeping good perceptual quality</a:t>
              </a:r>
            </a:p>
            <a:p>
              <a:pPr marL="1009178" lvl="2" indent="-685800">
                <a:buFontTx/>
                <a:buChar char="-"/>
              </a:pPr>
              <a:r>
                <a:rPr kumimoji="1" lang="en-US" altLang="zh-CN" sz="5400" dirty="0">
                  <a:solidFill>
                    <a:schemeClr val="tx1"/>
                  </a:solidFill>
                </a:rPr>
                <a:t>Some models utilize </a:t>
              </a:r>
              <a:r>
                <a:rPr kumimoji="1" lang="en-US" altLang="zh-CN" sz="5400" b="1" dirty="0">
                  <a:solidFill>
                    <a:schemeClr val="tx1"/>
                  </a:solidFill>
                </a:rPr>
                <a:t>text caption </a:t>
              </a:r>
              <a:r>
                <a:rPr kumimoji="1" lang="en-US" altLang="zh-CN" sz="5400" dirty="0">
                  <a:solidFill>
                    <a:schemeClr val="tx1"/>
                  </a:solidFill>
                </a:rPr>
                <a:t>as a sub-information that captures semantic information (MISC[3], Text &amp; Sketch[4]) </a:t>
              </a:r>
            </a:p>
            <a:p>
              <a:pPr marL="323378" lvl="2"/>
              <a:endParaRPr kumimoji="1" lang="en-US" altLang="zh-CN" sz="5400" b="1" dirty="0">
                <a:solidFill>
                  <a:schemeClr val="tx1"/>
                </a:solidFill>
              </a:endParaRPr>
            </a:p>
            <a:p>
              <a:pPr marL="1009178" lvl="2" indent="-685800">
                <a:buFontTx/>
                <a:buChar char="-"/>
              </a:pPr>
              <a:r>
                <a:rPr kumimoji="1" lang="en-US" altLang="zh-CN" sz="5400" dirty="0">
                  <a:solidFill>
                    <a:schemeClr val="tx1"/>
                  </a:solidFill>
                </a:rPr>
                <a:t>Recently, </a:t>
              </a:r>
              <a:r>
                <a:rPr kumimoji="1" lang="en-US" altLang="zh-CN" sz="5400" b="1" dirty="0">
                  <a:solidFill>
                    <a:schemeClr val="tx1"/>
                  </a:solidFill>
                </a:rPr>
                <a:t>Large Language Model </a:t>
              </a:r>
              <a:r>
                <a:rPr kumimoji="1" lang="en-US" altLang="zh-CN" sz="5400" dirty="0">
                  <a:solidFill>
                    <a:schemeClr val="tx1"/>
                  </a:solidFill>
                </a:rPr>
                <a:t>is shown to be </a:t>
              </a:r>
              <a:br>
                <a:rPr kumimoji="1" lang="en-US" altLang="zh-CN" sz="5400" dirty="0">
                  <a:solidFill>
                    <a:schemeClr val="tx1"/>
                  </a:solidFill>
                </a:rPr>
              </a:br>
              <a:r>
                <a:rPr kumimoji="1" lang="en-US" altLang="zh-CN" sz="5400" dirty="0">
                  <a:solidFill>
                    <a:schemeClr val="tx1"/>
                  </a:solidFill>
                </a:rPr>
                <a:t>effective in text compression and data compression </a:t>
              </a:r>
              <a:br>
                <a:rPr kumimoji="1" lang="en-US" altLang="zh-CN" sz="5400" dirty="0">
                  <a:solidFill>
                    <a:schemeClr val="tx1"/>
                  </a:solidFill>
                </a:rPr>
              </a:br>
              <a:r>
                <a:rPr kumimoji="1" lang="en-US" altLang="zh-CN" sz="5400" dirty="0">
                  <a:solidFill>
                    <a:schemeClr val="tx1"/>
                  </a:solidFill>
                </a:rPr>
                <a:t>(LLM-ZIP[1], Language Modeling is Compression[2])</a:t>
              </a:r>
              <a:br>
                <a:rPr kumimoji="1" lang="en-US" altLang="zh-CN" sz="5400" dirty="0">
                  <a:solidFill>
                    <a:schemeClr val="tx1"/>
                  </a:solidFill>
                </a:rPr>
              </a:br>
              <a:endParaRPr kumimoji="1" lang="en-US" altLang="zh-CN" sz="5400" dirty="0">
                <a:solidFill>
                  <a:schemeClr val="tx1"/>
                </a:solidFill>
              </a:endParaRPr>
            </a:p>
            <a:p>
              <a:pPr marL="1009178" lvl="2" indent="-685800">
                <a:buFontTx/>
                <a:buChar char="-"/>
              </a:pPr>
              <a:r>
                <a:rPr kumimoji="1" lang="en-US" altLang="zh-CN" sz="5400" dirty="0">
                  <a:solidFill>
                    <a:schemeClr val="tx1"/>
                  </a:solidFill>
                </a:rPr>
                <a:t>How can we integrate </a:t>
              </a:r>
              <a:r>
                <a:rPr kumimoji="1" lang="en-US" altLang="zh-CN" sz="5400" b="1" dirty="0">
                  <a:solidFill>
                    <a:schemeClr val="tx1"/>
                  </a:solidFill>
                </a:rPr>
                <a:t>LLM based compression</a:t>
              </a:r>
              <a:br>
                <a:rPr kumimoji="1" lang="en-US" altLang="zh-CN" sz="5400" dirty="0">
                  <a:solidFill>
                    <a:schemeClr val="tx1"/>
                  </a:solidFill>
                </a:rPr>
              </a:br>
              <a:r>
                <a:rPr kumimoji="1" lang="en-US" altLang="zh-CN" sz="5400" dirty="0">
                  <a:solidFill>
                    <a:schemeClr val="tx1"/>
                  </a:solidFill>
                </a:rPr>
                <a:t>in the workflow of </a:t>
              </a:r>
              <a:r>
                <a:rPr kumimoji="1" lang="en-US" altLang="zh-CN" sz="5400" b="1" dirty="0">
                  <a:solidFill>
                    <a:schemeClr val="tx1"/>
                  </a:solidFill>
                </a:rPr>
                <a:t>Learned Image Compression?  </a:t>
              </a:r>
            </a:p>
            <a:p>
              <a:pPr marL="298675" lvl="2"/>
              <a:endParaRPr kumimoji="1" lang="en-US" altLang="zh-CN" sz="3537" b="1" dirty="0">
                <a:solidFill>
                  <a:schemeClr val="tx1"/>
                </a:solidFill>
              </a:endParaRPr>
            </a:p>
            <a:p>
              <a:pPr marL="28071">
                <a:buFont typeface="Arial" panose="020B0604020202020204" pitchFamily="34" charset="0"/>
                <a:buChar char="•"/>
              </a:pPr>
              <a:endParaRPr kumimoji="1" lang="en-US" altLang="zh-CN" sz="3537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直线箭头连接符 22">
              <a:extLst>
                <a:ext uri="{FF2B5EF4-FFF2-40B4-BE49-F238E27FC236}">
                  <a16:creationId xmlns:a16="http://schemas.microsoft.com/office/drawing/2014/main" id="{76C8DAFD-88EC-D986-05F8-F4559154221E}"/>
                </a:ext>
              </a:extLst>
            </p:cNvPr>
            <p:cNvCxnSpPr>
              <a:cxnSpLocks/>
            </p:cNvCxnSpPr>
            <p:nvPr/>
          </p:nvCxnSpPr>
          <p:spPr>
            <a:xfrm>
              <a:off x="-11306277" y="6962902"/>
              <a:ext cx="10530681" cy="0"/>
            </a:xfrm>
            <a:prstGeom prst="straightConnector1">
              <a:avLst/>
            </a:prstGeom>
            <a:ln w="1270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FD81338C-FCAD-DDE8-8254-1A7757329F71}"/>
              </a:ext>
            </a:extLst>
          </p:cNvPr>
          <p:cNvSpPr txBox="1"/>
          <p:nvPr/>
        </p:nvSpPr>
        <p:spPr>
          <a:xfrm>
            <a:off x="11578439" y="4382019"/>
            <a:ext cx="8000674" cy="8542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951" b="1" dirty="0"/>
              <a:t>Background</a:t>
            </a:r>
            <a:endParaRPr kumimoji="1" lang="zh-CN" altLang="en-US" sz="4951" b="1" dirty="0"/>
          </a:p>
        </p:txBody>
      </p:sp>
      <p:sp>
        <p:nvSpPr>
          <p:cNvPr id="43" name="AutoShape 2" descr="arxiv logo">
            <a:extLst>
              <a:ext uri="{FF2B5EF4-FFF2-40B4-BE49-F238E27FC236}">
                <a16:creationId xmlns:a16="http://schemas.microsoft.com/office/drawing/2014/main" id="{6D85F370-29CF-685C-C28E-E771577B7B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29252" y="21293527"/>
            <a:ext cx="215586" cy="21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4676" tIns="32338" rIns="64676" bIns="32338" numCol="1" anchor="t" anchorCtr="0" compatLnSpc="1">
            <a:prstTxWarp prst="textNoShape">
              <a:avLst/>
            </a:prstTxWarp>
          </a:bodyPr>
          <a:lstStyle/>
          <a:p>
            <a:endParaRPr lang="zh-CN" altLang="en-US" sz="1273"/>
          </a:p>
        </p:txBody>
      </p:sp>
      <p:sp>
        <p:nvSpPr>
          <p:cNvPr id="44" name="AutoShape 4" descr="arxiv logo">
            <a:extLst>
              <a:ext uri="{FF2B5EF4-FFF2-40B4-BE49-F238E27FC236}">
                <a16:creationId xmlns:a16="http://schemas.microsoft.com/office/drawing/2014/main" id="{A515F402-BC5F-2B81-8724-9DB1F46082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137045" y="21401320"/>
            <a:ext cx="215586" cy="21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4676" tIns="32338" rIns="64676" bIns="32338" numCol="1" anchor="t" anchorCtr="0" compatLnSpc="1">
            <a:prstTxWarp prst="textNoShape">
              <a:avLst/>
            </a:prstTxWarp>
          </a:bodyPr>
          <a:lstStyle/>
          <a:p>
            <a:endParaRPr lang="zh-CN" altLang="en-US" sz="1273"/>
          </a:p>
        </p:txBody>
      </p:sp>
      <p:sp>
        <p:nvSpPr>
          <p:cNvPr id="29" name="圆角矩形 30">
            <a:extLst>
              <a:ext uri="{FF2B5EF4-FFF2-40B4-BE49-F238E27FC236}">
                <a16:creationId xmlns:a16="http://schemas.microsoft.com/office/drawing/2014/main" id="{F432A14D-85AF-3A07-C9EA-2A63AF5B5EE1}"/>
              </a:ext>
            </a:extLst>
          </p:cNvPr>
          <p:cNvSpPr/>
          <p:nvPr/>
        </p:nvSpPr>
        <p:spPr>
          <a:xfrm>
            <a:off x="25290736" y="27732762"/>
            <a:ext cx="4201990" cy="6478440"/>
          </a:xfrm>
          <a:prstGeom prst="roundRect">
            <a:avLst>
              <a:gd name="adj" fmla="val 12011"/>
            </a:avLst>
          </a:prstGeom>
          <a:solidFill>
            <a:schemeClr val="bg1"/>
          </a:solidFill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en-US" altLang="zh-CN" sz="3819" dirty="0">
              <a:solidFill>
                <a:schemeClr val="tx1"/>
              </a:solidFill>
            </a:endParaRPr>
          </a:p>
        </p:txBody>
      </p: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D16DB94C-F31C-ED3C-4786-14C0D2DE9BFA}"/>
              </a:ext>
            </a:extLst>
          </p:cNvPr>
          <p:cNvCxnSpPr>
            <a:cxnSpLocks/>
          </p:cNvCxnSpPr>
          <p:nvPr/>
        </p:nvCxnSpPr>
        <p:spPr>
          <a:xfrm>
            <a:off x="2186448" y="21616906"/>
            <a:ext cx="11310096" cy="0"/>
          </a:xfrm>
          <a:prstGeom prst="line">
            <a:avLst/>
          </a:prstGeom>
          <a:ln w="635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VCIP2024">
            <a:extLst>
              <a:ext uri="{FF2B5EF4-FFF2-40B4-BE49-F238E27FC236}">
                <a16:creationId xmlns:a16="http://schemas.microsoft.com/office/drawing/2014/main" id="{359A9B95-FFC1-D91F-7788-D8C1697C42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41" t="67748" r="734" b="1660"/>
          <a:stretch/>
        </p:blipFill>
        <p:spPr bwMode="auto">
          <a:xfrm>
            <a:off x="21059330" y="226462"/>
            <a:ext cx="8433396" cy="276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図 15" descr="ダイアグラム&#10;&#10;自動的に生成された説明">
            <a:extLst>
              <a:ext uri="{FF2B5EF4-FFF2-40B4-BE49-F238E27FC236}">
                <a16:creationId xmlns:a16="http://schemas.microsoft.com/office/drawing/2014/main" id="{B2884AE4-867D-BAE2-0CCE-C967296D7A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13308" y="21156946"/>
            <a:ext cx="14093774" cy="5923658"/>
          </a:xfrm>
          <a:prstGeom prst="rect">
            <a:avLst/>
          </a:prstGeom>
        </p:spPr>
      </p:pic>
      <p:pic>
        <p:nvPicPr>
          <p:cNvPr id="19" name="図 18" descr="グラフィカル ユーザー インターフェイス, テキスト, アプリケーション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D105F03A-738A-0130-6282-B909A86FED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48783" y="31955646"/>
            <a:ext cx="9884837" cy="8173409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0CBCF7A8-AC2F-8114-2C48-A163E8338B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2999" y="33416200"/>
            <a:ext cx="7955440" cy="6606475"/>
          </a:xfrm>
          <a:prstGeom prst="rect">
            <a:avLst/>
          </a:prstGeom>
        </p:spPr>
      </p:pic>
      <p:pic>
        <p:nvPicPr>
          <p:cNvPr id="33" name="図 32" descr="ダイアグラム&#10;&#10;自動的に生成された説明">
            <a:extLst>
              <a:ext uri="{FF2B5EF4-FFF2-40B4-BE49-F238E27FC236}">
                <a16:creationId xmlns:a16="http://schemas.microsoft.com/office/drawing/2014/main" id="{5F323AB1-2947-DF52-5A4D-7877BDFD4F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74166" y="11302012"/>
            <a:ext cx="11646118" cy="4405882"/>
          </a:xfrm>
          <a:prstGeom prst="rect">
            <a:avLst/>
          </a:prstGeom>
        </p:spPr>
      </p:pic>
      <p:cxnSp>
        <p:nvCxnSpPr>
          <p:cNvPr id="34" name="直线箭头连接符 26">
            <a:extLst>
              <a:ext uri="{FF2B5EF4-FFF2-40B4-BE49-F238E27FC236}">
                <a16:creationId xmlns:a16="http://schemas.microsoft.com/office/drawing/2014/main" id="{6CA5FF48-B1E7-BB5F-9AA4-D19F06AC5473}"/>
              </a:ext>
            </a:extLst>
          </p:cNvPr>
          <p:cNvCxnSpPr>
            <a:cxnSpLocks/>
          </p:cNvCxnSpPr>
          <p:nvPr/>
        </p:nvCxnSpPr>
        <p:spPr>
          <a:xfrm>
            <a:off x="1911645" y="28986824"/>
            <a:ext cx="22733410" cy="0"/>
          </a:xfrm>
          <a:prstGeom prst="straightConnector1">
            <a:avLst/>
          </a:prstGeom>
          <a:ln w="1270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27">
            <a:extLst>
              <a:ext uri="{FF2B5EF4-FFF2-40B4-BE49-F238E27FC236}">
                <a16:creationId xmlns:a16="http://schemas.microsoft.com/office/drawing/2014/main" id="{C1B5E0F8-83D3-519C-5EF8-1C2FCC156D45}"/>
              </a:ext>
            </a:extLst>
          </p:cNvPr>
          <p:cNvSpPr txBox="1"/>
          <p:nvPr/>
        </p:nvSpPr>
        <p:spPr>
          <a:xfrm>
            <a:off x="10690528" y="17056446"/>
            <a:ext cx="8000674" cy="8542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951" b="1" dirty="0"/>
              <a:t>Methodology</a:t>
            </a:r>
            <a:endParaRPr kumimoji="1" lang="zh-CN" altLang="en-US" sz="4951" b="1" dirty="0"/>
          </a:p>
        </p:txBody>
      </p:sp>
      <p:sp>
        <p:nvSpPr>
          <p:cNvPr id="8" name="文本框 27">
            <a:extLst>
              <a:ext uri="{FF2B5EF4-FFF2-40B4-BE49-F238E27FC236}">
                <a16:creationId xmlns:a16="http://schemas.microsoft.com/office/drawing/2014/main" id="{54B98D3C-E43F-7522-68E5-D67EB02307BE}"/>
              </a:ext>
            </a:extLst>
          </p:cNvPr>
          <p:cNvSpPr txBox="1"/>
          <p:nvPr/>
        </p:nvSpPr>
        <p:spPr>
          <a:xfrm>
            <a:off x="8981284" y="27938302"/>
            <a:ext cx="8000674" cy="8542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951" b="1" dirty="0"/>
              <a:t>Results &amp; Takeaways</a:t>
            </a:r>
            <a:endParaRPr kumimoji="1" lang="zh-CN" altLang="en-US" sz="4951" b="1" dirty="0"/>
          </a:p>
        </p:txBody>
      </p:sp>
      <p:sp>
        <p:nvSpPr>
          <p:cNvPr id="15" name="圆角矩形 30">
            <a:extLst>
              <a:ext uri="{FF2B5EF4-FFF2-40B4-BE49-F238E27FC236}">
                <a16:creationId xmlns:a16="http://schemas.microsoft.com/office/drawing/2014/main" id="{D64869BB-231A-F5D8-547B-5B3CFB91BB66}"/>
              </a:ext>
            </a:extLst>
          </p:cNvPr>
          <p:cNvSpPr/>
          <p:nvPr/>
        </p:nvSpPr>
        <p:spPr>
          <a:xfrm>
            <a:off x="25290736" y="34525656"/>
            <a:ext cx="4201990" cy="5871721"/>
          </a:xfrm>
          <a:prstGeom prst="roundRect">
            <a:avLst>
              <a:gd name="adj" fmla="val 12011"/>
            </a:avLst>
          </a:prstGeom>
          <a:solidFill>
            <a:schemeClr val="bg1"/>
          </a:solidFill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en-US" altLang="zh-CN" sz="3819" dirty="0">
              <a:solidFill>
                <a:schemeClr val="tx1"/>
              </a:solidFill>
            </a:endParaRPr>
          </a:p>
        </p:txBody>
      </p: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6A8EDE5E-856F-E51E-A7C5-64536A663C4C}"/>
              </a:ext>
            </a:extLst>
          </p:cNvPr>
          <p:cNvGrpSpPr/>
          <p:nvPr/>
        </p:nvGrpSpPr>
        <p:grpSpPr>
          <a:xfrm>
            <a:off x="25276028" y="28008493"/>
            <a:ext cx="4201991" cy="5913321"/>
            <a:chOff x="25245048" y="27802321"/>
            <a:chExt cx="4201991" cy="5913321"/>
          </a:xfrm>
        </p:grpSpPr>
        <p:pic>
          <p:nvPicPr>
            <p:cNvPr id="53" name="图片 52" descr="图片包含 文本&#10;&#10;描述已自动生成">
              <a:extLst>
                <a:ext uri="{FF2B5EF4-FFF2-40B4-BE49-F238E27FC236}">
                  <a16:creationId xmlns:a16="http://schemas.microsoft.com/office/drawing/2014/main" id="{2A441D9D-87D0-487E-8BBB-8AA9ED081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839220" y="29389258"/>
              <a:ext cx="3013645" cy="1235594"/>
            </a:xfrm>
            <a:prstGeom prst="rect">
              <a:avLst/>
            </a:prstGeom>
          </p:spPr>
        </p:pic>
        <p:pic>
          <p:nvPicPr>
            <p:cNvPr id="21" name="図 20" descr="アイコン&#10;&#10;中程度の精度で自動的に生成された説明">
              <a:extLst>
                <a:ext uri="{FF2B5EF4-FFF2-40B4-BE49-F238E27FC236}">
                  <a16:creationId xmlns:a16="http://schemas.microsoft.com/office/drawing/2014/main" id="{3CCCE546-AE96-4B39-5358-EB3EA7FEA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05219" y="30675277"/>
              <a:ext cx="3040365" cy="3040365"/>
            </a:xfrm>
            <a:prstGeom prst="rect">
              <a:avLst/>
            </a:prstGeom>
          </p:spPr>
        </p:pic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6C35E869-BBAD-3D0F-9B87-062E2D5E948A}"/>
                </a:ext>
              </a:extLst>
            </p:cNvPr>
            <p:cNvSpPr txBox="1"/>
            <p:nvPr/>
          </p:nvSpPr>
          <p:spPr>
            <a:xfrm>
              <a:off x="25245048" y="27802321"/>
              <a:ext cx="420199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800" dirty="0"/>
                <a:t>Code &amp; Demo</a:t>
              </a:r>
            </a:p>
            <a:p>
              <a:pPr algn="ctr"/>
              <a:r>
                <a:rPr kumimoji="1" lang="en-US" altLang="ja-JP" sz="4800" dirty="0"/>
                <a:t>Available on </a:t>
              </a:r>
              <a:endParaRPr kumimoji="1" lang="ja-JP" altLang="en-US" sz="4800"/>
            </a:p>
          </p:txBody>
        </p:sp>
      </p:grpSp>
      <p:cxnSp>
        <p:nvCxnSpPr>
          <p:cNvPr id="32" name="直线连接符 12">
            <a:extLst>
              <a:ext uri="{FF2B5EF4-FFF2-40B4-BE49-F238E27FC236}">
                <a16:creationId xmlns:a16="http://schemas.microsoft.com/office/drawing/2014/main" id="{1F83B525-D762-2C69-2124-76372B213E6B}"/>
              </a:ext>
            </a:extLst>
          </p:cNvPr>
          <p:cNvCxnSpPr>
            <a:cxnSpLocks/>
          </p:cNvCxnSpPr>
          <p:nvPr/>
        </p:nvCxnSpPr>
        <p:spPr>
          <a:xfrm>
            <a:off x="2448576" y="10759930"/>
            <a:ext cx="26287921" cy="0"/>
          </a:xfrm>
          <a:prstGeom prst="line">
            <a:avLst/>
          </a:prstGeom>
          <a:ln w="635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2">
            <a:extLst>
              <a:ext uri="{FF2B5EF4-FFF2-40B4-BE49-F238E27FC236}">
                <a16:creationId xmlns:a16="http://schemas.microsoft.com/office/drawing/2014/main" id="{142D4E6C-D90E-BA6E-DD8E-5F5F27433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6799" y="35131856"/>
            <a:ext cx="2749863" cy="124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E7413A84-A7D8-BFDD-ADD5-93534DD0966C}"/>
              </a:ext>
            </a:extLst>
          </p:cNvPr>
          <p:cNvSpPr txBox="1"/>
          <p:nvPr/>
        </p:nvSpPr>
        <p:spPr>
          <a:xfrm>
            <a:off x="1602584" y="40478828"/>
            <a:ext cx="286726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[1]C. S. K. </a:t>
            </a:r>
            <a:r>
              <a:rPr kumimoji="1" lang="en-US" altLang="ja-JP" sz="2400" dirty="0" err="1"/>
              <a:t>Valmeekam</a:t>
            </a:r>
            <a:r>
              <a:rPr kumimoji="1" lang="en-US" altLang="ja-JP" sz="2400" dirty="0"/>
              <a:t>, K. Narayanan, D. </a:t>
            </a:r>
            <a:r>
              <a:rPr kumimoji="1" lang="en-US" altLang="ja-JP" sz="2400" dirty="0" err="1"/>
              <a:t>Kalathil</a:t>
            </a:r>
            <a:r>
              <a:rPr kumimoji="1" lang="en-US" altLang="ja-JP" sz="2400" dirty="0"/>
              <a:t>, J.-F. </a:t>
            </a:r>
            <a:r>
              <a:rPr kumimoji="1" lang="en-US" altLang="ja-JP" sz="2400" dirty="0" err="1"/>
              <a:t>Chamberland,and</a:t>
            </a:r>
            <a:r>
              <a:rPr kumimoji="1" lang="en-US" altLang="ja-JP" sz="2400" dirty="0"/>
              <a:t> S. </a:t>
            </a:r>
            <a:r>
              <a:rPr kumimoji="1" lang="en-US" altLang="ja-JP" sz="2400" dirty="0" err="1"/>
              <a:t>Shakkottai</a:t>
            </a:r>
            <a:r>
              <a:rPr kumimoji="1" lang="en-US" altLang="ja-JP" sz="2400" dirty="0"/>
              <a:t>, “</a:t>
            </a:r>
            <a:r>
              <a:rPr kumimoji="1" lang="en-US" altLang="ja-JP" sz="2400" dirty="0" err="1"/>
              <a:t>LLMZip</a:t>
            </a:r>
            <a:r>
              <a:rPr kumimoji="1" lang="en-US" altLang="ja-JP" sz="2400" dirty="0"/>
              <a:t>: Lossless Text Compression using </a:t>
            </a:r>
            <a:r>
              <a:rPr kumimoji="1" lang="en-US" altLang="ja-JP" sz="2400" dirty="0" err="1"/>
              <a:t>LargeLanguage</a:t>
            </a:r>
            <a:r>
              <a:rPr kumimoji="1" lang="en-US" altLang="ja-JP" sz="2400" dirty="0"/>
              <a:t> Models,” </a:t>
            </a:r>
            <a:r>
              <a:rPr kumimoji="1" lang="en-US" altLang="ja-JP" sz="2400" dirty="0" err="1"/>
              <a:t>arXiv</a:t>
            </a:r>
            <a:r>
              <a:rPr kumimoji="1" lang="en-US" altLang="ja-JP" sz="2400" dirty="0"/>
              <a:t> preprint arXiv:2306.04050, June 2023.</a:t>
            </a:r>
          </a:p>
          <a:p>
            <a:r>
              <a:rPr kumimoji="1" lang="en-US" altLang="ja-JP" sz="2400" dirty="0"/>
              <a:t>[2]G. </a:t>
            </a:r>
            <a:r>
              <a:rPr kumimoji="1" lang="en-US" altLang="ja-JP" sz="2400" dirty="0" err="1"/>
              <a:t>Deletang</a:t>
            </a:r>
            <a:r>
              <a:rPr kumimoji="1" lang="en-US" altLang="ja-JP" sz="2400" dirty="0"/>
              <a:t>, A. </a:t>
            </a:r>
            <a:r>
              <a:rPr kumimoji="1" lang="en-US" altLang="ja-JP" sz="2400" dirty="0" err="1"/>
              <a:t>Ruoss</a:t>
            </a:r>
            <a:r>
              <a:rPr kumimoji="1" lang="en-US" altLang="ja-JP" sz="2400" dirty="0"/>
              <a:t>, P.-A. </a:t>
            </a:r>
            <a:r>
              <a:rPr kumimoji="1" lang="en-US" altLang="ja-JP" sz="2400" dirty="0" err="1"/>
              <a:t>Duquenne</a:t>
            </a:r>
            <a:r>
              <a:rPr kumimoji="1" lang="en-US" altLang="ja-JP" sz="2400" dirty="0"/>
              <a:t>, E. Catt, T. </a:t>
            </a:r>
            <a:r>
              <a:rPr kumimoji="1" lang="en-US" altLang="ja-JP" sz="2400" dirty="0" err="1"/>
              <a:t>Genewein</a:t>
            </a:r>
            <a:r>
              <a:rPr kumimoji="1" lang="en-US" altLang="ja-JP" sz="2400" dirty="0"/>
              <a:t>, C. Mat- tern, J. Grau-Moya, L. K. Wenliang, M. Aitchison, L. </a:t>
            </a:r>
            <a:r>
              <a:rPr kumimoji="1" lang="en-US" altLang="ja-JP" sz="2400" dirty="0" err="1"/>
              <a:t>Orseau</a:t>
            </a:r>
            <a:r>
              <a:rPr kumimoji="1" lang="en-US" altLang="ja-JP" sz="2400" dirty="0"/>
              <a:t>, M. Hutter, and J. </a:t>
            </a:r>
            <a:r>
              <a:rPr kumimoji="1" lang="en-US" altLang="ja-JP" sz="2400" dirty="0" err="1"/>
              <a:t>Veness</a:t>
            </a:r>
            <a:r>
              <a:rPr kumimoji="1" lang="en-US" altLang="ja-JP" sz="2400" dirty="0"/>
              <a:t>, “Language modeling is compression,” in ICLR, 2024</a:t>
            </a:r>
          </a:p>
          <a:p>
            <a:r>
              <a:rPr kumimoji="1" lang="en-US" altLang="ja-JP" sz="2400" dirty="0"/>
              <a:t>[3]C. Li, G. Lu, D. Feng, H. Wu, Z. Zhang, X. Liu, G. Zhai, W. Lin, and W. Zhang, “MISC: Ultra-low Bitrate Image Semantic Compression Driven by Large Multimodal Model,” </a:t>
            </a:r>
            <a:r>
              <a:rPr kumimoji="1" lang="en-US" altLang="ja-JP" sz="2400" dirty="0" err="1"/>
              <a:t>arXiv</a:t>
            </a:r>
            <a:r>
              <a:rPr kumimoji="1" lang="en-US" altLang="ja-JP" sz="2400" dirty="0"/>
              <a:t> preprint arXiv:2402.16749, no. arXiv:2402.16749, 2024.</a:t>
            </a:r>
          </a:p>
          <a:p>
            <a:r>
              <a:rPr kumimoji="1" lang="en-US" altLang="ja-JP" sz="2400" dirty="0"/>
              <a:t>[4]E. Lei, Y. B. Uslu, H. Hassani, and S. S. </a:t>
            </a:r>
            <a:r>
              <a:rPr kumimoji="1" lang="en-US" altLang="ja-JP" sz="2400" dirty="0" err="1"/>
              <a:t>Bidokhti</a:t>
            </a:r>
            <a:r>
              <a:rPr kumimoji="1" lang="en-US" altLang="ja-JP" sz="2400" dirty="0"/>
              <a:t>, “Text + sketch: Image compression at ultra low rates,” ICML 2023 Workshop Neural Compression, 2023.</a:t>
            </a:r>
          </a:p>
          <a:p>
            <a:r>
              <a:rPr kumimoji="1" lang="en-US" altLang="ja-JP" sz="2400" b="1"/>
              <a:t>This </a:t>
            </a:r>
            <a:r>
              <a:rPr kumimoji="1" lang="en-US" altLang="ja-JP" sz="2400" b="1" dirty="0"/>
              <a:t>work is supported in part by SCAT, in part by JSPS KAKENHI Grant Number JP23K16861, and in part by Telecommunications Advancement Foundation.</a:t>
            </a:r>
          </a:p>
        </p:txBody>
      </p:sp>
      <p:pic>
        <p:nvPicPr>
          <p:cNvPr id="10" name="図 9" descr="QR コード&#10;&#10;自動的に生成された説明">
            <a:extLst>
              <a:ext uri="{FF2B5EF4-FFF2-40B4-BE49-F238E27FC236}">
                <a16:creationId xmlns:a16="http://schemas.microsoft.com/office/drawing/2014/main" id="{6BD40B47-74C8-66D5-2DE9-099F568CCF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547580" y="36234686"/>
            <a:ext cx="3792354" cy="379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86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テーマ">
  <a:themeElements>
    <a:clrScheme name="Office 2013 - 2022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6934</TotalTime>
  <Words>536</Words>
  <Application>Microsoft Macintosh PowerPoint</Application>
  <PresentationFormat>ユーザー設定</PresentationFormat>
  <Paragraphs>54</Paragraphs>
  <Slides>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6" baseType="lpstr">
      <vt:lpstr>等线</vt:lpstr>
      <vt:lpstr>Arial</vt:lpstr>
      <vt:lpstr>Calibri</vt:lpstr>
      <vt:lpstr>Calibri Light</vt:lpstr>
      <vt:lpstr>Office 2013 - 2022 テーマ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Lin Toto</dc:creator>
  <cp:lastModifiedBy>s4murai</cp:lastModifiedBy>
  <cp:revision>529</cp:revision>
  <dcterms:created xsi:type="dcterms:W3CDTF">2022-08-26T16:53:11Z</dcterms:created>
  <dcterms:modified xsi:type="dcterms:W3CDTF">2024-11-22T05:29:57Z</dcterms:modified>
</cp:coreProperties>
</file>